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E764A-F8B8-4380-A205-B5F6D05F2F0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BE1DC06-7F70-487D-8C9D-DA3E85774BCD}">
      <dgm:prSet/>
      <dgm:spPr/>
      <dgm:t>
        <a:bodyPr/>
        <a:lstStyle/>
        <a:p>
          <a:r>
            <a:rPr lang="en-US"/>
            <a:t>An advanced, open-source relational database system.</a:t>
          </a:r>
        </a:p>
      </dgm:t>
    </dgm:pt>
    <dgm:pt modelId="{D45A246C-563A-43DA-8DE8-3DA68245F84F}" type="parTrans" cxnId="{27446BCE-A28C-44B2-A6E7-2451044DECE7}">
      <dgm:prSet/>
      <dgm:spPr/>
      <dgm:t>
        <a:bodyPr/>
        <a:lstStyle/>
        <a:p>
          <a:endParaRPr lang="en-US"/>
        </a:p>
      </dgm:t>
    </dgm:pt>
    <dgm:pt modelId="{5565565D-B802-4923-83F9-845924651242}" type="sibTrans" cxnId="{27446BCE-A28C-44B2-A6E7-2451044DECE7}">
      <dgm:prSet/>
      <dgm:spPr/>
      <dgm:t>
        <a:bodyPr/>
        <a:lstStyle/>
        <a:p>
          <a:endParaRPr lang="en-US"/>
        </a:p>
      </dgm:t>
    </dgm:pt>
    <dgm:pt modelId="{C537563F-5A8C-4493-AE58-F3D7A14FC0E5}">
      <dgm:prSet/>
      <dgm:spPr/>
      <dgm:t>
        <a:bodyPr/>
        <a:lstStyle/>
        <a:p>
          <a:r>
            <a:rPr lang="en-US"/>
            <a:t>ACID (Atomicity, Consistency, Isolation, and Durability) compliance  </a:t>
          </a:r>
        </a:p>
      </dgm:t>
    </dgm:pt>
    <dgm:pt modelId="{B839A5E8-7ADE-4168-8CE3-5559BC320C26}" type="parTrans" cxnId="{182C7FCD-EF0F-44ED-9BB5-FD6DD28E1387}">
      <dgm:prSet/>
      <dgm:spPr/>
      <dgm:t>
        <a:bodyPr/>
        <a:lstStyle/>
        <a:p>
          <a:endParaRPr lang="en-US"/>
        </a:p>
      </dgm:t>
    </dgm:pt>
    <dgm:pt modelId="{519E0AE7-95ED-4FB4-83BE-BA2EE8DFDA61}" type="sibTrans" cxnId="{182C7FCD-EF0F-44ED-9BB5-FD6DD28E1387}">
      <dgm:prSet/>
      <dgm:spPr/>
      <dgm:t>
        <a:bodyPr/>
        <a:lstStyle/>
        <a:p>
          <a:endParaRPr lang="en-US"/>
        </a:p>
      </dgm:t>
    </dgm:pt>
    <dgm:pt modelId="{7C476384-B4EB-4BB4-8C8B-6D08B5A09406}">
      <dgm:prSet/>
      <dgm:spPr/>
      <dgm:t>
        <a:bodyPr/>
        <a:lstStyle/>
        <a:p>
          <a:r>
            <a:rPr lang="en-US"/>
            <a:t>Support for JSON and NoSQL-like features</a:t>
          </a:r>
        </a:p>
      </dgm:t>
    </dgm:pt>
    <dgm:pt modelId="{7EA9D3A1-E2C8-459D-9A11-B4422BE49D5F}" type="parTrans" cxnId="{E1FAF336-EE5A-4D38-99BE-573CB6817AED}">
      <dgm:prSet/>
      <dgm:spPr/>
      <dgm:t>
        <a:bodyPr/>
        <a:lstStyle/>
        <a:p>
          <a:endParaRPr lang="en-US"/>
        </a:p>
      </dgm:t>
    </dgm:pt>
    <dgm:pt modelId="{0010FE3E-FA14-4380-80BE-C797D51032A1}" type="sibTrans" cxnId="{E1FAF336-EE5A-4D38-99BE-573CB6817AED}">
      <dgm:prSet/>
      <dgm:spPr/>
      <dgm:t>
        <a:bodyPr/>
        <a:lstStyle/>
        <a:p>
          <a:endParaRPr lang="en-US"/>
        </a:p>
      </dgm:t>
    </dgm:pt>
    <dgm:pt modelId="{CDD55308-9CFB-4428-9EC9-D4D1E2952C2D}">
      <dgm:prSet/>
      <dgm:spPr/>
      <dgm:t>
        <a:bodyPr/>
        <a:lstStyle/>
        <a:p>
          <a:r>
            <a:rPr lang="en-US"/>
            <a:t>Use Cases</a:t>
          </a:r>
        </a:p>
      </dgm:t>
    </dgm:pt>
    <dgm:pt modelId="{FFCF2678-E3C2-4CB3-B868-09C539196E94}" type="parTrans" cxnId="{597ACDD6-402A-4186-9944-E3FB2C95CC3A}">
      <dgm:prSet/>
      <dgm:spPr/>
      <dgm:t>
        <a:bodyPr/>
        <a:lstStyle/>
        <a:p>
          <a:endParaRPr lang="en-US"/>
        </a:p>
      </dgm:t>
    </dgm:pt>
    <dgm:pt modelId="{A3C06E58-F929-4269-8F50-F1B1F7D57DDC}" type="sibTrans" cxnId="{597ACDD6-402A-4186-9944-E3FB2C95CC3A}">
      <dgm:prSet/>
      <dgm:spPr/>
      <dgm:t>
        <a:bodyPr/>
        <a:lstStyle/>
        <a:p>
          <a:endParaRPr lang="en-US"/>
        </a:p>
      </dgm:t>
    </dgm:pt>
    <dgm:pt modelId="{3F23FDD2-0629-4173-B534-6799F1480F37}">
      <dgm:prSet/>
      <dgm:spPr/>
      <dgm:t>
        <a:bodyPr/>
        <a:lstStyle/>
        <a:p>
          <a:r>
            <a:rPr lang="en-US" dirty="0"/>
            <a:t>Web Applications  </a:t>
          </a:r>
        </a:p>
      </dgm:t>
    </dgm:pt>
    <dgm:pt modelId="{A5A64B5D-FC95-47B4-8A88-13A4F49A6327}" type="parTrans" cxnId="{CB5B8674-441D-4ADC-AED5-FADDB1F8F880}">
      <dgm:prSet/>
      <dgm:spPr/>
      <dgm:t>
        <a:bodyPr/>
        <a:lstStyle/>
        <a:p>
          <a:endParaRPr lang="en-US"/>
        </a:p>
      </dgm:t>
    </dgm:pt>
    <dgm:pt modelId="{E4E8B9DC-9203-49EA-B19D-3D8550CEFD4E}" type="sibTrans" cxnId="{CB5B8674-441D-4ADC-AED5-FADDB1F8F880}">
      <dgm:prSet/>
      <dgm:spPr/>
      <dgm:t>
        <a:bodyPr/>
        <a:lstStyle/>
        <a:p>
          <a:endParaRPr lang="en-US"/>
        </a:p>
      </dgm:t>
    </dgm:pt>
    <dgm:pt modelId="{EEA1F36A-5A8F-407D-91ED-6A955471C936}">
      <dgm:prSet/>
      <dgm:spPr/>
      <dgm:t>
        <a:bodyPr/>
        <a:lstStyle/>
        <a:p>
          <a:r>
            <a:rPr lang="en-US"/>
            <a:t>Data Warehousing  </a:t>
          </a:r>
        </a:p>
      </dgm:t>
    </dgm:pt>
    <dgm:pt modelId="{E3DB6964-5D96-4317-8C17-88EAACA4FF17}" type="parTrans" cxnId="{A87C5F31-87F4-4A33-B1D2-E3C01AEB3873}">
      <dgm:prSet/>
      <dgm:spPr/>
      <dgm:t>
        <a:bodyPr/>
        <a:lstStyle/>
        <a:p>
          <a:endParaRPr lang="en-US"/>
        </a:p>
      </dgm:t>
    </dgm:pt>
    <dgm:pt modelId="{29614C77-48A2-4A59-B97F-BF35438F180F}" type="sibTrans" cxnId="{A87C5F31-87F4-4A33-B1D2-E3C01AEB3873}">
      <dgm:prSet/>
      <dgm:spPr/>
      <dgm:t>
        <a:bodyPr/>
        <a:lstStyle/>
        <a:p>
          <a:endParaRPr lang="en-US"/>
        </a:p>
      </dgm:t>
    </dgm:pt>
    <dgm:pt modelId="{7FFC26B9-D9E1-4DE9-B8AF-F7E2F14FA8B3}">
      <dgm:prSet/>
      <dgm:spPr/>
      <dgm:t>
        <a:bodyPr/>
        <a:lstStyle/>
        <a:p>
          <a:r>
            <a:rPr lang="en-US"/>
            <a:t>Geospatial Data (PostGIS)</a:t>
          </a:r>
        </a:p>
      </dgm:t>
    </dgm:pt>
    <dgm:pt modelId="{B180734C-CF2E-4E6E-88CF-B9E60522E89B}" type="parTrans" cxnId="{DB56E670-198D-43AF-9CC3-B5281A9A1226}">
      <dgm:prSet/>
      <dgm:spPr/>
      <dgm:t>
        <a:bodyPr/>
        <a:lstStyle/>
        <a:p>
          <a:endParaRPr lang="en-US"/>
        </a:p>
      </dgm:t>
    </dgm:pt>
    <dgm:pt modelId="{DD1FA999-788F-457F-BC12-12FCF3744F06}" type="sibTrans" cxnId="{DB56E670-198D-43AF-9CC3-B5281A9A1226}">
      <dgm:prSet/>
      <dgm:spPr/>
      <dgm:t>
        <a:bodyPr/>
        <a:lstStyle/>
        <a:p>
          <a:endParaRPr lang="en-US"/>
        </a:p>
      </dgm:t>
    </dgm:pt>
    <dgm:pt modelId="{10F1403C-D170-44D8-BB34-DE1795301FF1}" type="pres">
      <dgm:prSet presAssocID="{02FE764A-F8B8-4380-A205-B5F6D05F2F0A}" presName="linear" presStyleCnt="0">
        <dgm:presLayoutVars>
          <dgm:animLvl val="lvl"/>
          <dgm:resizeHandles val="exact"/>
        </dgm:presLayoutVars>
      </dgm:prSet>
      <dgm:spPr/>
    </dgm:pt>
    <dgm:pt modelId="{B9C08E9C-72A9-4C01-AB1E-1D4DD42A2E3D}" type="pres">
      <dgm:prSet presAssocID="{EBE1DC06-7F70-487D-8C9D-DA3E85774BC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0A5F681-6510-447D-9244-5542C8BF6F4C}" type="pres">
      <dgm:prSet presAssocID="{5565565D-B802-4923-83F9-845924651242}" presName="spacer" presStyleCnt="0"/>
      <dgm:spPr/>
    </dgm:pt>
    <dgm:pt modelId="{C0FAF8A1-80C8-445A-8198-57A91E2C4EBF}" type="pres">
      <dgm:prSet presAssocID="{C537563F-5A8C-4493-AE58-F3D7A14FC0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901AD82-9353-4F00-9C69-826F7E025F7C}" type="pres">
      <dgm:prSet presAssocID="{519E0AE7-95ED-4FB4-83BE-BA2EE8DFDA61}" presName="spacer" presStyleCnt="0"/>
      <dgm:spPr/>
    </dgm:pt>
    <dgm:pt modelId="{AE79FE49-D104-4A1E-BC6F-899682111530}" type="pres">
      <dgm:prSet presAssocID="{7C476384-B4EB-4BB4-8C8B-6D08B5A094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3B9193-FF6B-4C57-85EA-08605CDBA43A}" type="pres">
      <dgm:prSet presAssocID="{0010FE3E-FA14-4380-80BE-C797D51032A1}" presName="spacer" presStyleCnt="0"/>
      <dgm:spPr/>
    </dgm:pt>
    <dgm:pt modelId="{B7CD47C6-1CDC-4CAA-B156-D3ABB9F23A91}" type="pres">
      <dgm:prSet presAssocID="{CDD55308-9CFB-4428-9EC9-D4D1E2952C2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FB9CF63-5C58-45D0-B223-8D6EA9734DB4}" type="pres">
      <dgm:prSet presAssocID="{CDD55308-9CFB-4428-9EC9-D4D1E2952C2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4E1D91C-9609-4965-8B91-8DD71D5B1631}" type="presOf" srcId="{EEA1F36A-5A8F-407D-91ED-6A955471C936}" destId="{8FB9CF63-5C58-45D0-B223-8D6EA9734DB4}" srcOrd="0" destOrd="1" presId="urn:microsoft.com/office/officeart/2005/8/layout/vList2"/>
    <dgm:cxn modelId="{8284A21D-A227-41D4-94A3-87CA38435498}" type="presOf" srcId="{EBE1DC06-7F70-487D-8C9D-DA3E85774BCD}" destId="{B9C08E9C-72A9-4C01-AB1E-1D4DD42A2E3D}" srcOrd="0" destOrd="0" presId="urn:microsoft.com/office/officeart/2005/8/layout/vList2"/>
    <dgm:cxn modelId="{A87C5F31-87F4-4A33-B1D2-E3C01AEB3873}" srcId="{CDD55308-9CFB-4428-9EC9-D4D1E2952C2D}" destId="{EEA1F36A-5A8F-407D-91ED-6A955471C936}" srcOrd="1" destOrd="0" parTransId="{E3DB6964-5D96-4317-8C17-88EAACA4FF17}" sibTransId="{29614C77-48A2-4A59-B97F-BF35438F180F}"/>
    <dgm:cxn modelId="{E1FAF336-EE5A-4D38-99BE-573CB6817AED}" srcId="{02FE764A-F8B8-4380-A205-B5F6D05F2F0A}" destId="{7C476384-B4EB-4BB4-8C8B-6D08B5A09406}" srcOrd="2" destOrd="0" parTransId="{7EA9D3A1-E2C8-459D-9A11-B4422BE49D5F}" sibTransId="{0010FE3E-FA14-4380-80BE-C797D51032A1}"/>
    <dgm:cxn modelId="{BE1DDF5F-DEE1-4785-B8CC-6BF1651D18D3}" type="presOf" srcId="{C537563F-5A8C-4493-AE58-F3D7A14FC0E5}" destId="{C0FAF8A1-80C8-445A-8198-57A91E2C4EBF}" srcOrd="0" destOrd="0" presId="urn:microsoft.com/office/officeart/2005/8/layout/vList2"/>
    <dgm:cxn modelId="{DB56E670-198D-43AF-9CC3-B5281A9A1226}" srcId="{CDD55308-9CFB-4428-9EC9-D4D1E2952C2D}" destId="{7FFC26B9-D9E1-4DE9-B8AF-F7E2F14FA8B3}" srcOrd="2" destOrd="0" parTransId="{B180734C-CF2E-4E6E-88CF-B9E60522E89B}" sibTransId="{DD1FA999-788F-457F-BC12-12FCF3744F06}"/>
    <dgm:cxn modelId="{CB5B8674-441D-4ADC-AED5-FADDB1F8F880}" srcId="{CDD55308-9CFB-4428-9EC9-D4D1E2952C2D}" destId="{3F23FDD2-0629-4173-B534-6799F1480F37}" srcOrd="0" destOrd="0" parTransId="{A5A64B5D-FC95-47B4-8A88-13A4F49A6327}" sibTransId="{E4E8B9DC-9203-49EA-B19D-3D8550CEFD4E}"/>
    <dgm:cxn modelId="{96FFC259-7654-4CED-A492-E934634888DD}" type="presOf" srcId="{3F23FDD2-0629-4173-B534-6799F1480F37}" destId="{8FB9CF63-5C58-45D0-B223-8D6EA9734DB4}" srcOrd="0" destOrd="0" presId="urn:microsoft.com/office/officeart/2005/8/layout/vList2"/>
    <dgm:cxn modelId="{5C0B4984-43CE-4AB5-BED9-828BB1DE29E0}" type="presOf" srcId="{02FE764A-F8B8-4380-A205-B5F6D05F2F0A}" destId="{10F1403C-D170-44D8-BB34-DE1795301FF1}" srcOrd="0" destOrd="0" presId="urn:microsoft.com/office/officeart/2005/8/layout/vList2"/>
    <dgm:cxn modelId="{5D01D386-7C19-46C2-871D-6B12F418EFA1}" type="presOf" srcId="{7FFC26B9-D9E1-4DE9-B8AF-F7E2F14FA8B3}" destId="{8FB9CF63-5C58-45D0-B223-8D6EA9734DB4}" srcOrd="0" destOrd="2" presId="urn:microsoft.com/office/officeart/2005/8/layout/vList2"/>
    <dgm:cxn modelId="{E128B7A6-0B5D-4B49-89EA-B76D81341156}" type="presOf" srcId="{CDD55308-9CFB-4428-9EC9-D4D1E2952C2D}" destId="{B7CD47C6-1CDC-4CAA-B156-D3ABB9F23A91}" srcOrd="0" destOrd="0" presId="urn:microsoft.com/office/officeart/2005/8/layout/vList2"/>
    <dgm:cxn modelId="{1E707ECD-5BCA-4F3F-BB0C-41835A685E96}" type="presOf" srcId="{7C476384-B4EB-4BB4-8C8B-6D08B5A09406}" destId="{AE79FE49-D104-4A1E-BC6F-899682111530}" srcOrd="0" destOrd="0" presId="urn:microsoft.com/office/officeart/2005/8/layout/vList2"/>
    <dgm:cxn modelId="{182C7FCD-EF0F-44ED-9BB5-FD6DD28E1387}" srcId="{02FE764A-F8B8-4380-A205-B5F6D05F2F0A}" destId="{C537563F-5A8C-4493-AE58-F3D7A14FC0E5}" srcOrd="1" destOrd="0" parTransId="{B839A5E8-7ADE-4168-8CE3-5559BC320C26}" sibTransId="{519E0AE7-95ED-4FB4-83BE-BA2EE8DFDA61}"/>
    <dgm:cxn modelId="{27446BCE-A28C-44B2-A6E7-2451044DECE7}" srcId="{02FE764A-F8B8-4380-A205-B5F6D05F2F0A}" destId="{EBE1DC06-7F70-487D-8C9D-DA3E85774BCD}" srcOrd="0" destOrd="0" parTransId="{D45A246C-563A-43DA-8DE8-3DA68245F84F}" sibTransId="{5565565D-B802-4923-83F9-845924651242}"/>
    <dgm:cxn modelId="{597ACDD6-402A-4186-9944-E3FB2C95CC3A}" srcId="{02FE764A-F8B8-4380-A205-B5F6D05F2F0A}" destId="{CDD55308-9CFB-4428-9EC9-D4D1E2952C2D}" srcOrd="3" destOrd="0" parTransId="{FFCF2678-E3C2-4CB3-B868-09C539196E94}" sibTransId="{A3C06E58-F929-4269-8F50-F1B1F7D57DDC}"/>
    <dgm:cxn modelId="{43280569-C172-4AC0-80BC-D5E25AAFA7F4}" type="presParOf" srcId="{10F1403C-D170-44D8-BB34-DE1795301FF1}" destId="{B9C08E9C-72A9-4C01-AB1E-1D4DD42A2E3D}" srcOrd="0" destOrd="0" presId="urn:microsoft.com/office/officeart/2005/8/layout/vList2"/>
    <dgm:cxn modelId="{0372F2D7-950A-4B02-99C5-130CE00E2D83}" type="presParOf" srcId="{10F1403C-D170-44D8-BB34-DE1795301FF1}" destId="{40A5F681-6510-447D-9244-5542C8BF6F4C}" srcOrd="1" destOrd="0" presId="urn:microsoft.com/office/officeart/2005/8/layout/vList2"/>
    <dgm:cxn modelId="{7B02C575-0DAD-4421-8EFD-5A1C5C392C9B}" type="presParOf" srcId="{10F1403C-D170-44D8-BB34-DE1795301FF1}" destId="{C0FAF8A1-80C8-445A-8198-57A91E2C4EBF}" srcOrd="2" destOrd="0" presId="urn:microsoft.com/office/officeart/2005/8/layout/vList2"/>
    <dgm:cxn modelId="{485D310B-07BF-4D47-9511-2C0DE72230E2}" type="presParOf" srcId="{10F1403C-D170-44D8-BB34-DE1795301FF1}" destId="{A901AD82-9353-4F00-9C69-826F7E025F7C}" srcOrd="3" destOrd="0" presId="urn:microsoft.com/office/officeart/2005/8/layout/vList2"/>
    <dgm:cxn modelId="{087FA21B-A4E9-4C0A-949D-51AE52FD1A8A}" type="presParOf" srcId="{10F1403C-D170-44D8-BB34-DE1795301FF1}" destId="{AE79FE49-D104-4A1E-BC6F-899682111530}" srcOrd="4" destOrd="0" presId="urn:microsoft.com/office/officeart/2005/8/layout/vList2"/>
    <dgm:cxn modelId="{CBBB361E-36ED-49E6-8DC1-DB9F70F76C7C}" type="presParOf" srcId="{10F1403C-D170-44D8-BB34-DE1795301FF1}" destId="{813B9193-FF6B-4C57-85EA-08605CDBA43A}" srcOrd="5" destOrd="0" presId="urn:microsoft.com/office/officeart/2005/8/layout/vList2"/>
    <dgm:cxn modelId="{F64AEB21-32BB-4F4D-82D5-8B17DFDCA95F}" type="presParOf" srcId="{10F1403C-D170-44D8-BB34-DE1795301FF1}" destId="{B7CD47C6-1CDC-4CAA-B156-D3ABB9F23A91}" srcOrd="6" destOrd="0" presId="urn:microsoft.com/office/officeart/2005/8/layout/vList2"/>
    <dgm:cxn modelId="{1DEAF2DE-0BD6-460F-AF63-3BDDA21177E6}" type="presParOf" srcId="{10F1403C-D170-44D8-BB34-DE1795301FF1}" destId="{8FB9CF63-5C58-45D0-B223-8D6EA9734DB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08E9C-72A9-4C01-AB1E-1D4DD42A2E3D}">
      <dsp:nvSpPr>
        <dsp:cNvPr id="0" name=""/>
        <dsp:cNvSpPr/>
      </dsp:nvSpPr>
      <dsp:spPr>
        <a:xfrm>
          <a:off x="0" y="21334"/>
          <a:ext cx="6666833" cy="1034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 advanced, open-source relational database system.</a:t>
          </a:r>
        </a:p>
      </dsp:txBody>
      <dsp:txXfrm>
        <a:off x="50489" y="71823"/>
        <a:ext cx="6565855" cy="933302"/>
      </dsp:txXfrm>
    </dsp:sp>
    <dsp:sp modelId="{C0FAF8A1-80C8-445A-8198-57A91E2C4EBF}">
      <dsp:nvSpPr>
        <dsp:cNvPr id="0" name=""/>
        <dsp:cNvSpPr/>
      </dsp:nvSpPr>
      <dsp:spPr>
        <a:xfrm>
          <a:off x="0" y="1130495"/>
          <a:ext cx="6666833" cy="103428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ACID (Atomicity, Consistency, Isolation, and Durability) compliance  </a:t>
          </a:r>
        </a:p>
      </dsp:txBody>
      <dsp:txXfrm>
        <a:off x="50489" y="1180984"/>
        <a:ext cx="6565855" cy="933302"/>
      </dsp:txXfrm>
    </dsp:sp>
    <dsp:sp modelId="{AE79FE49-D104-4A1E-BC6F-899682111530}">
      <dsp:nvSpPr>
        <dsp:cNvPr id="0" name=""/>
        <dsp:cNvSpPr/>
      </dsp:nvSpPr>
      <dsp:spPr>
        <a:xfrm>
          <a:off x="0" y="2239655"/>
          <a:ext cx="6666833" cy="103428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Support for JSON and NoSQL-like features</a:t>
          </a:r>
        </a:p>
      </dsp:txBody>
      <dsp:txXfrm>
        <a:off x="50489" y="2290144"/>
        <a:ext cx="6565855" cy="933302"/>
      </dsp:txXfrm>
    </dsp:sp>
    <dsp:sp modelId="{B7CD47C6-1CDC-4CAA-B156-D3ABB9F23A91}">
      <dsp:nvSpPr>
        <dsp:cNvPr id="0" name=""/>
        <dsp:cNvSpPr/>
      </dsp:nvSpPr>
      <dsp:spPr>
        <a:xfrm>
          <a:off x="0" y="3348815"/>
          <a:ext cx="6666833" cy="103428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Use Cases</a:t>
          </a:r>
        </a:p>
      </dsp:txBody>
      <dsp:txXfrm>
        <a:off x="50489" y="3399304"/>
        <a:ext cx="6565855" cy="933302"/>
      </dsp:txXfrm>
    </dsp:sp>
    <dsp:sp modelId="{8FB9CF63-5C58-45D0-B223-8D6EA9734DB4}">
      <dsp:nvSpPr>
        <dsp:cNvPr id="0" name=""/>
        <dsp:cNvSpPr/>
      </dsp:nvSpPr>
      <dsp:spPr>
        <a:xfrm>
          <a:off x="0" y="4383095"/>
          <a:ext cx="6666833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Web Applications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Data Warehousing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Geospatial Data (PostGIS)</a:t>
          </a:r>
        </a:p>
      </dsp:txBody>
      <dsp:txXfrm>
        <a:off x="0" y="4383095"/>
        <a:ext cx="6666833" cy="1049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E6A5-AABD-5667-EB45-E64783EF1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4C57B-A49C-30BF-81FB-2ED69745C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921D6-AB2C-338E-1FC5-9D8861E5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F1523-ACA1-1522-620D-B589FDCE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0AFA5-243B-45F1-C4B2-357469F2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9D06-F3DF-3C1E-4535-E1BCEB27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650A4-A1E7-1778-F200-84C81FEAA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EAC03-6243-D512-59E4-2D9A877B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E49B-911D-01A0-6AE7-9C96C6B6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779FE-1D29-2BBC-4A0B-4816554C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337782-EEBF-6C61-77E4-9591F6E85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A06BC-CD62-1D2F-A509-93AF4FC8A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F754E-3823-2E2A-0A23-A5BDE933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5A289-7F2B-0071-A2AD-74CFFC19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6C994-7834-20D4-DCF8-F6E269AA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5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E85-4D3B-9F09-E7FF-A2739045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5B8B6-0B4B-1218-D18C-9C3F037C4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F457C-8189-9E32-5A6C-6C9E90B7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61421-02A2-6790-87D6-F7C1639D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89922-3BAA-4850-2656-7263C005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4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CF0B-B478-1695-C62B-E7BB8335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E2A26-5C25-F88A-C30B-D815DA92F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9FFE3-8812-8340-ECD1-F0F90BFE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AB72C-3C68-DDB9-7607-4FFD70A5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DEF49-3559-36B5-9508-580E7E38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0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8BA0-446C-73A9-7E80-73D8E25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ADFE6-B1A7-C825-40D7-BB21FF49A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C756E-D4B5-2BEE-1D7C-64A54B734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B45F-E62D-CF37-36BF-2FD0EC78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47B37-652B-9817-E8AB-F68FCB24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0BA79-5562-0EC8-F191-7B70B9F8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4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55F4-20E5-EDAF-E434-143583E9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DEF14-802D-328B-19F2-596647215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7596E-5AF0-6DD0-EDF6-D299D58B7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320D0-65B8-5D77-C301-696B8935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FCB50-B76A-A148-8CC0-D83A9172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969FF-77AE-4561-5C63-43BF8B62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356A9-3791-24E4-E656-62004BA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18ABD-3B6B-43CB-BF64-194953C1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0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A8CD-6093-5082-1B0C-33CC5D4A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9B1B7-1E4A-2EB0-49E8-BBC02B3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0E52C-7FBA-22A4-6CBF-8B181509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EF596-A372-1843-56EE-769A5D5E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B3D8B-B323-D6B2-8290-3A2B914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3E5C6-E1F1-5094-9A75-653B0A1F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9DC36-5568-DDE8-63BC-E74817F5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5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D0E3-8841-D977-A209-38A84045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05498-DCA3-8CE6-57E1-94F31E0C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DA91F-E46A-2184-5303-11935ABD6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EB7D1-9792-C0B0-16FD-BAF7FEB1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D6628-F2E1-ACD1-BE6B-83130D1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8A1E7-E150-E348-5479-7A50AD20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7E2F-705C-36A4-BAF9-84679DC2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52583-D98D-6470-762C-671317331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8A7E2-FD0C-160E-3A56-E8D8BD0A1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3931E-1973-1952-F1FA-B388DFB9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E2F44-2209-3738-9987-421B2C53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A60EC-C2A5-665F-06A0-FD9B7C45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0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30B4D-2172-7134-A206-5EC0B23B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B39D-0228-1367-9DD0-CD721465C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CA5AF-4991-89FA-6F94-50CED3DBF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ED6207-E264-4611-8665-1CD5B04561C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493-DF56-1157-904F-1C61CD697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069B6-B438-8EDE-53A5-B7175991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CC87B-459B-4D20-A3A2-6C7667509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8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Electronic System">
            <a:extLst>
              <a:ext uri="{FF2B5EF4-FFF2-40B4-BE49-F238E27FC236}">
                <a16:creationId xmlns:a16="http://schemas.microsoft.com/office/drawing/2014/main" id="{7CBAA078-AA73-0AE2-7E79-21935780C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A72E7-5A88-F691-5C7D-1ED0AB3E0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Database Servers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0F211-ED3F-4876-8A9E-33F286E1A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IT&amp;C 515R – Applications of Cybersecurity Training</a:t>
            </a:r>
          </a:p>
        </p:txBody>
      </p:sp>
    </p:spTree>
    <p:extLst>
      <p:ext uri="{BB962C8B-B14F-4D97-AF65-F5344CB8AC3E}">
        <p14:creationId xmlns:p14="http://schemas.microsoft.com/office/powerpoint/2010/main" val="41585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ata base&#10;&#10;Description automatically generated with medium confidence">
            <a:extLst>
              <a:ext uri="{FF2B5EF4-FFF2-40B4-BE49-F238E27FC236}">
                <a16:creationId xmlns:a16="http://schemas.microsoft.com/office/drawing/2014/main" id="{830D8CFA-B053-53FC-5976-35E0B694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3" y="643466"/>
            <a:ext cx="108703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5C16D-FF34-7A6D-24A8-03AD848C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What is PostgreSQL?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5BC2B0-390D-0828-AE12-C6E8D3001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27525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79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A05AD-C7E6-EB8A-45E9-96067C8F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Security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7A433-0114-1EE7-6FA4-B457D4A5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Security Risks:</a:t>
            </a:r>
          </a:p>
          <a:p>
            <a:pPr lvl="1"/>
            <a:r>
              <a:rPr lang="en-US" sz="2000"/>
              <a:t>SQL Injection  </a:t>
            </a:r>
          </a:p>
          <a:p>
            <a:pPr lvl="1"/>
            <a:r>
              <a:rPr lang="en-US" sz="2000"/>
              <a:t>Weak Passwords</a:t>
            </a:r>
          </a:p>
          <a:p>
            <a:pPr lvl="1"/>
            <a:r>
              <a:rPr lang="en-US" sz="2000"/>
              <a:t>Incorrect user permissions  </a:t>
            </a:r>
          </a:p>
          <a:p>
            <a:pPr lvl="1"/>
            <a:r>
              <a:rPr lang="en-US" sz="2000"/>
              <a:t>Unauthorized/ old user accounts</a:t>
            </a:r>
          </a:p>
        </p:txBody>
      </p:sp>
    </p:spTree>
    <p:extLst>
      <p:ext uri="{BB962C8B-B14F-4D97-AF65-F5344CB8AC3E}">
        <p14:creationId xmlns:p14="http://schemas.microsoft.com/office/powerpoint/2010/main" val="1244387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69</Words>
  <Application>Microsoft Office PowerPoint</Application>
  <PresentationFormat>Widescreen</PresentationFormat>
  <Paragraphs>16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Database Servers</vt:lpstr>
      <vt:lpstr>PowerPoint Presentation</vt:lpstr>
      <vt:lpstr>What is PostgreSQL?</vt:lpstr>
      <vt:lpstr>Security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Hayes</dc:creator>
  <cp:lastModifiedBy>Sebastian Hayes</cp:lastModifiedBy>
  <cp:revision>2</cp:revision>
  <dcterms:created xsi:type="dcterms:W3CDTF">2025-02-04T00:37:32Z</dcterms:created>
  <dcterms:modified xsi:type="dcterms:W3CDTF">2025-02-13T16:29:58Z</dcterms:modified>
</cp:coreProperties>
</file>