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9" r:id="rId4"/>
    <p:sldId id="260" r:id="rId5"/>
    <p:sldId id="261" r:id="rId6"/>
    <p:sldId id="264" r:id="rId7"/>
    <p:sldId id="266" r:id="rId8"/>
    <p:sldId id="265" r:id="rId9"/>
    <p:sldId id="267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741"/>
  </p:normalViewPr>
  <p:slideViewPr>
    <p:cSldViewPr snapToGrid="0">
      <p:cViewPr varScale="1">
        <p:scale>
          <a:sx n="104" d="100"/>
          <a:sy n="104" d="100"/>
        </p:scale>
        <p:origin x="8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48E9E-0130-6FB6-F4D7-184A203DC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B2D8F7-7310-052A-0961-2D8CC8E4CA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AA63B-3B82-3026-B299-530F6EAEC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7F17-8D0A-B149-A454-724D4C174B81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A9A08-D6A7-790B-8138-65FBA2B12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EFB76-FE5A-4F73-183F-EAADBFE6D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CC73-E0AC-044C-A81E-95911EA4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4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B1AB3-4F13-F173-669B-FA86A9C0C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3771F-99A7-F1E3-0CF2-D50B7BDB51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72537-560C-D96B-E288-A982EAADF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7F17-8D0A-B149-A454-724D4C174B81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D30A9-1A4F-70BF-42F6-152ACF29C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E0D1F-0985-9189-9FFE-7C00E066E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CC73-E0AC-044C-A81E-95911EA4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57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89CF65-E3B1-69B0-111D-2B5747D6CB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61F5AF-E5D0-31B8-E919-E8B882DEE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57124-2D0C-5FB1-2F93-31D246938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7F17-8D0A-B149-A454-724D4C174B81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3C197-494E-CD17-B282-17EA62729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7B96B-13A9-7170-588C-ABBBBB62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CC73-E0AC-044C-A81E-95911EA4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05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948F3-FEB4-146D-6886-9D1F679BB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CEA85-2856-EB79-FA41-3F991DA45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E2A35-96F3-FEE9-F27F-3D3609D86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7F17-8D0A-B149-A454-724D4C174B81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D5A72-467F-3922-B3D3-9F9AFF483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78233-BE44-CC0D-0AA5-1DC79C9FD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CC73-E0AC-044C-A81E-95911EA4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9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357B-9FF5-1910-63F5-F629A45A7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857F3-C75D-226A-9851-B8853672C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55557-84EE-BB95-B737-9B62ACDEF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7F17-8D0A-B149-A454-724D4C174B81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E0C98-2951-986A-B0E5-5F4775E8A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9E0C1-C336-8997-6F09-EE10EB1A4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CC73-E0AC-044C-A81E-95911EA4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00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C9BAC-04D8-7200-0BBC-263D20816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D814C-A99C-3689-833D-D5D73CB9C6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BD7E1-F2C8-9C40-C443-401BB79A1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11A6A-C0A5-C74E-D9FC-AA0E6BA9F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7F17-8D0A-B149-A454-724D4C174B81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BAF1B-CB63-594C-8AEA-A04FC5459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522742-2557-2687-5691-5AEA02291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CC73-E0AC-044C-A81E-95911EA4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05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F8660-4436-E68C-0EB8-74B3289E7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57128-EB28-B2D0-E54C-BC82B0BAC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7DED41-93BF-69DE-F9C6-1D0897CB0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BF41B0-B710-CCFA-8D42-214B2B810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9010AA-0108-0F9C-87C4-5FA09AAC3C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A0A399-A630-086A-2E8E-3447E501D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7F17-8D0A-B149-A454-724D4C174B81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6DB4FA-EEA4-82BD-6B96-83E41FCFE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EFE3AA-BF5F-9B6C-DE94-16F81E7F0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CC73-E0AC-044C-A81E-95911EA4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4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943C0-FDB4-7885-0C20-464E60576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F388FF-D125-6A16-9C1D-6FA38A3DD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7F17-8D0A-B149-A454-724D4C174B81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CA15FB-2716-E0BA-AB58-669EE10CE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040FC3-AF3B-C3E6-3AEC-42C16E23C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CC73-E0AC-044C-A81E-95911EA4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90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5489DF-0288-7C1C-8F90-F264B91F9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7F17-8D0A-B149-A454-724D4C174B81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169E54-5830-5637-672E-4D24E477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DC1AF-FCAC-BD09-E134-61EBF6946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CC73-E0AC-044C-A81E-95911EA4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32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7F7C9-4BC4-7AC6-E6E0-8D50D2A8D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EF487-CDD5-C929-7EE4-385D5D517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4A6267-0921-9937-741B-665F585FF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1D1FEB-5BEF-3809-4B8B-D643F3D02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7F17-8D0A-B149-A454-724D4C174B81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3108A-046F-EBED-08CE-34C67A6B2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C75FC-9CDB-052B-7965-9F4EAD794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CC73-E0AC-044C-A81E-95911EA4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39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B3F58-C0F0-7D1E-07E6-C0776C0A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F7DD8D-76AC-A94A-4109-D4CA4C88D3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C79B9B-5894-3456-58F8-9D82A4E6E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BB308-AA14-895B-9B7D-D986D455E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7F17-8D0A-B149-A454-724D4C174B81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E7F1E-67F5-8114-6C9B-BA3F8E783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BC02C-70CC-54C5-EB14-4D5F205C9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CC73-E0AC-044C-A81E-95911EA4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2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E8AFFE-83EA-2566-6F2B-B8DF53988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4EE09-DF00-727B-7BBF-4C5820CFD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9C55D-D95B-9806-BDF7-5768D11B7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F07F17-8D0A-B149-A454-724D4C174B81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286C7-6EF9-678D-2F12-60D135287B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1BF3E-FDE2-47BF-A82D-98E0EEBE3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54CC73-E0AC-044C-A81E-95911EA4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7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CEC456-98BA-EF26-1A00-DC9C3363B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3577456"/>
            <a:ext cx="10909640" cy="1687814"/>
          </a:xfrm>
        </p:spPr>
        <p:txBody>
          <a:bodyPr anchor="b">
            <a:normAutofit/>
          </a:bodyPr>
          <a:lstStyle/>
          <a:p>
            <a:r>
              <a:rPr lang="en-US" sz="6600"/>
              <a:t>Lecture 2 – CLI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1D4DDA-5ACE-CE27-181E-DDB203723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1" y="5660607"/>
            <a:ext cx="10909643" cy="552659"/>
          </a:xfrm>
        </p:spPr>
        <p:txBody>
          <a:bodyPr anchor="t">
            <a:normAutofit/>
          </a:bodyPr>
          <a:lstStyle/>
          <a:p>
            <a:r>
              <a:rPr lang="en-US" dirty="0"/>
              <a:t>IT&amp;C 515R – Applications of Cybersecurity Training</a:t>
            </a:r>
          </a:p>
        </p:txBody>
      </p:sp>
      <p:pic>
        <p:nvPicPr>
          <p:cNvPr id="4" name="Picture 3" descr="A person in a black robe&#10;&#10;Description automatically generated">
            <a:extLst>
              <a:ext uri="{FF2B5EF4-FFF2-40B4-BE49-F238E27FC236}">
                <a16:creationId xmlns:a16="http://schemas.microsoft.com/office/drawing/2014/main" id="{07DD1C26-08F2-DF37-300F-98B4B9560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908" y="600093"/>
            <a:ext cx="6439588" cy="2725158"/>
          </a:xfrm>
          <a:prstGeom prst="rect">
            <a:avLst/>
          </a:prstGeom>
        </p:spPr>
      </p:pic>
      <p:sp>
        <p:nvSpPr>
          <p:cNvPr id="11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9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CB3476-10E5-7105-8B99-8EC2D6C99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6E38E9E-F5A5-3CF8-E332-D9E3DE73A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8A8713-4B34-A3F3-7385-94892C8A6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/>
              <a:t>Redirection and Pipelines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26DF07-565E-28DC-1BCE-686DCB054C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EFE469-B848-53A8-D139-B68B74899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C3D42-CB54-DFB0-8D6A-5E2FC93AB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en-US" sz="1300"/>
              <a:t>&gt; (Output Redirection)  - Redirects the output of a command to a file, </a:t>
            </a:r>
            <a:r>
              <a:rPr lang="en-US" sz="1300" b="1"/>
              <a:t>overwriting</a:t>
            </a:r>
            <a:r>
              <a:rPr lang="en-US" sz="1300"/>
              <a:t> its contents if the file already exists.  </a:t>
            </a:r>
          </a:p>
          <a:p>
            <a:r>
              <a:rPr lang="en-US" sz="1300"/>
              <a:t>&gt;&gt; (Append Output)  - Redirects the output of a command to a file, </a:t>
            </a:r>
            <a:r>
              <a:rPr lang="en-US" sz="1300" b="1"/>
              <a:t>appending</a:t>
            </a:r>
            <a:r>
              <a:rPr lang="en-US" sz="1300"/>
              <a:t> its contents if the file already exists. </a:t>
            </a:r>
          </a:p>
          <a:p>
            <a:r>
              <a:rPr lang="en-US" sz="1300"/>
              <a:t>&lt; (Input Redirection)</a:t>
            </a:r>
          </a:p>
          <a:p>
            <a:r>
              <a:rPr lang="en-US" sz="1300"/>
              <a:t>| (Pipe) - Allow the output of one command to be used as the input for another command. </a:t>
            </a:r>
          </a:p>
          <a:p>
            <a:r>
              <a:rPr lang="en-US" sz="1300"/>
              <a:t>Examples:</a:t>
            </a:r>
          </a:p>
          <a:p>
            <a:pPr lvl="1"/>
            <a:r>
              <a:rPr lang="en-US" sz="1300"/>
              <a:t>ls -l | sort </a:t>
            </a:r>
          </a:p>
          <a:p>
            <a:pPr lvl="1"/>
            <a:r>
              <a:rPr lang="en-US" sz="1300"/>
              <a:t>grep "warning" log.txt | sort | uniq | wc -l</a:t>
            </a:r>
          </a:p>
          <a:p>
            <a:pPr lvl="1"/>
            <a:r>
              <a:rPr lang="en-US" sz="1300"/>
              <a:t>cat file.txt | grep “error” | sort &gt; errors_sorted.txt</a:t>
            </a:r>
          </a:p>
          <a:p>
            <a:pPr lvl="1"/>
            <a:r>
              <a:rPr lang="en-US" sz="1300"/>
              <a:t>cat file2.txt | grep “error” | sort &gt;&gt; errors_sorted.txt</a:t>
            </a:r>
          </a:p>
          <a:p>
            <a:pPr lvl="1"/>
            <a:r>
              <a:rPr lang="en-US" sz="1300"/>
              <a:t>wc &lt; file.txt</a:t>
            </a:r>
          </a:p>
          <a:p>
            <a:pPr lvl="1"/>
            <a:endParaRPr lang="en-US" sz="13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4B2BBC-CE35-F242-CD40-335324700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sitting at a desk and smiling&#10;&#10;Description automatically generated">
            <a:extLst>
              <a:ext uri="{FF2B5EF4-FFF2-40B4-BE49-F238E27FC236}">
                <a16:creationId xmlns:a16="http://schemas.microsoft.com/office/drawing/2014/main" id="{C5D8EE3B-8AEB-D882-4000-93A78D59D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900" y="2380586"/>
            <a:ext cx="2373281" cy="407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60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FE0859-94CB-959D-DE71-BC18F63C1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FA3BC4-CE05-D02C-2FF0-34B6B458E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/>
              <a:t>Shortcuts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52BA0-D434-C6B7-1ABF-EA3C44575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Up Arrow / Down Arrow - </a:t>
            </a:r>
            <a:r>
              <a:rPr lang="en-US" sz="1800" dirty="0"/>
              <a:t>Scroll through previous commands in history.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Ctrl + R - </a:t>
            </a:r>
            <a:r>
              <a:rPr lang="en-US" sz="1800" dirty="0"/>
              <a:t>Search through command history interactively.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!! - </a:t>
            </a:r>
            <a:r>
              <a:rPr lang="en-US" sz="1800" dirty="0"/>
              <a:t>Execute the last command again.</a:t>
            </a:r>
          </a:p>
          <a:p>
            <a:r>
              <a:rPr lang="en-US" sz="1800" dirty="0"/>
              <a:t>sudo !! - Execute the last command with sudo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!n - </a:t>
            </a:r>
            <a:r>
              <a:rPr lang="en-US" sz="1800" dirty="0"/>
              <a:t>Execute the nth command from the history.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!string - </a:t>
            </a:r>
            <a:r>
              <a:rPr lang="en-US" sz="1800" dirty="0"/>
              <a:t>Re-run the most recent command starting with string.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 descr="A collage of a person&#10;&#10;Description automatically generated">
            <a:extLst>
              <a:ext uri="{FF2B5EF4-FFF2-40B4-BE49-F238E27FC236}">
                <a16:creationId xmlns:a16="http://schemas.microsoft.com/office/drawing/2014/main" id="{93D2BF67-BCFD-3BF5-F8A1-D2A83008A2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26" b="-1"/>
          <a:stretch/>
        </p:blipFill>
        <p:spPr>
          <a:xfrm>
            <a:off x="5977788" y="638629"/>
            <a:ext cx="5425410" cy="542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76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EFEB50-99F6-40AE-0F53-1A304BCF5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6CEA4-E505-1900-BA6D-7A9FD3089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endParaRPr lang="en-US" sz="2000"/>
          </a:p>
        </p:txBody>
      </p:sp>
      <p:pic>
        <p:nvPicPr>
          <p:cNvPr id="5" name="Picture 4" descr="3D black question marks with one yellow question mark">
            <a:extLst>
              <a:ext uri="{FF2B5EF4-FFF2-40B4-BE49-F238E27FC236}">
                <a16:creationId xmlns:a16="http://schemas.microsoft.com/office/drawing/2014/main" id="{BA72807B-89D7-F5B5-C3A1-E53F1F1A0A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194" r="22326" b="1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77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3FCA80-8759-77F2-0F66-8253C1DBC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3300"/>
              <a:t>What is the Command Line Interface (CLI)?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9E078-1E1B-E240-3F2D-34C1F0945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en-US" sz="1800"/>
              <a:t>The CLI is a text-based interface that allows users to interact with their computer.</a:t>
            </a:r>
          </a:p>
          <a:p>
            <a:r>
              <a:rPr lang="en-US" sz="1800" b="1"/>
              <a:t>Key Elements of the CLI</a:t>
            </a:r>
            <a:endParaRPr lang="en-US" sz="1800"/>
          </a:p>
          <a:p>
            <a:pPr lvl="1"/>
            <a:r>
              <a:rPr lang="en-US" sz="1800"/>
              <a:t>Shell</a:t>
            </a:r>
          </a:p>
          <a:p>
            <a:pPr lvl="1"/>
            <a:r>
              <a:rPr lang="en-US" sz="1800"/>
              <a:t>Commands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/>
              <a:t>Importance in Modern Computing</a:t>
            </a:r>
          </a:p>
          <a:p>
            <a:pPr lvl="1"/>
            <a:r>
              <a:rPr lang="en-US" sz="1800"/>
              <a:t>Efficiency and Speed</a:t>
            </a:r>
          </a:p>
          <a:p>
            <a:pPr lvl="1"/>
            <a:r>
              <a:rPr lang="en-US" sz="1800"/>
              <a:t>Automation and Scripting</a:t>
            </a:r>
          </a:p>
          <a:p>
            <a:pPr lvl="1"/>
            <a:r>
              <a:rPr lang="en-US" sz="1800"/>
              <a:t>Remote System Management</a:t>
            </a:r>
          </a:p>
          <a:p>
            <a:pPr lvl="1"/>
            <a:r>
              <a:rPr lang="en-US" sz="1800"/>
              <a:t>Access to Advanced Tools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 descr="A cartoon of two people in a room&#10;&#10;Description automatically generated">
            <a:extLst>
              <a:ext uri="{FF2B5EF4-FFF2-40B4-BE49-F238E27FC236}">
                <a16:creationId xmlns:a16="http://schemas.microsoft.com/office/drawing/2014/main" id="{12672C5B-9B6D-1E8E-58BC-149CCF60D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539" y="650494"/>
            <a:ext cx="4006416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46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5B98B3-C031-FB5C-F256-2BB8C7459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en-US" sz="3100"/>
              <a:t>Operating System Philosophy: A Meme Perspective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9741863-0C89-DEA8-36F4-62BA36E2D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anchor="ctr">
            <a:normAutofit/>
          </a:bodyPr>
          <a:lstStyle/>
          <a:p>
            <a:r>
              <a:rPr lang="en-US" sz="2000" i="1"/>
              <a:t>"With great power comes great responsibility."</a:t>
            </a:r>
            <a:r>
              <a:rPr lang="en-US" sz="2000"/>
              <a:t> Linux trusts you to make informed decisions, even risky ones, while Windows tries to shield you from yourself.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ollage of cartoon characters&#10;&#10;Description automatically generated">
            <a:extLst>
              <a:ext uri="{FF2B5EF4-FFF2-40B4-BE49-F238E27FC236}">
                <a16:creationId xmlns:a16="http://schemas.microsoft.com/office/drawing/2014/main" id="{663E8A28-6804-0477-2B84-9C667C04B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108" y="581892"/>
            <a:ext cx="2830062" cy="2518756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4" descr="A black background with orange and green text&#10;&#10;Description automatically generated">
            <a:extLst>
              <a:ext uri="{FF2B5EF4-FFF2-40B4-BE49-F238E27FC236}">
                <a16:creationId xmlns:a16="http://schemas.microsoft.com/office/drawing/2014/main" id="{EE61A885-02B3-6D4A-5DD8-5A5A1C920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829" y="3707894"/>
            <a:ext cx="2518756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05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468F87-8C9C-5BC4-F0B3-581EF11E3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latin typeface="+mj-lt"/>
                <a:ea typeface="+mj-ea"/>
                <a:cs typeface="+mj-cs"/>
              </a:rPr>
              <a:t>Anatomy of a command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ontent Placeholder 23">
            <a:extLst>
              <a:ext uri="{FF2B5EF4-FFF2-40B4-BE49-F238E27FC236}">
                <a16:creationId xmlns:a16="http://schemas.microsoft.com/office/drawing/2014/main" id="{9F553AA4-16BA-DC9E-A041-6A1236EE9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endParaRPr lang="en-US" sz="180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black background with colorful squares and arrows&#10;&#10;Description automatically generated">
            <a:extLst>
              <a:ext uri="{FF2B5EF4-FFF2-40B4-BE49-F238E27FC236}">
                <a16:creationId xmlns:a16="http://schemas.microsoft.com/office/drawing/2014/main" id="{1945B065-0432-AE8A-F125-585256E66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738" y="2222554"/>
            <a:ext cx="5628018" cy="218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43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3644E5-7077-E91D-7F9A-6DD1025A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/>
              <a:t>Basic Commands - Navigation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1AA3662-170F-886A-8FD2-184387F2F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/>
              <a:t>man (manual)</a:t>
            </a:r>
          </a:p>
          <a:p>
            <a:r>
              <a:rPr lang="en-US" sz="2000"/>
              <a:t>cd (Change Directory)</a:t>
            </a:r>
          </a:p>
          <a:p>
            <a:r>
              <a:rPr lang="en-US" sz="2000"/>
              <a:t>pwd (Print Working Directory)</a:t>
            </a:r>
          </a:p>
          <a:p>
            <a:r>
              <a:rPr lang="en-US" sz="2000"/>
              <a:t>ls (List)</a:t>
            </a:r>
          </a:p>
          <a:p>
            <a:pPr lvl="1"/>
            <a:r>
              <a:rPr lang="en-US" sz="2000"/>
              <a:t>-a (All files, including hidden ones)</a:t>
            </a:r>
          </a:p>
          <a:p>
            <a:pPr lvl="1"/>
            <a:r>
              <a:rPr lang="en-US" sz="2000"/>
              <a:t>-l (Long format)</a:t>
            </a:r>
          </a:p>
          <a:p>
            <a:endParaRPr lang="en-US" sz="2000"/>
          </a:p>
          <a:p>
            <a:endParaRPr lang="en-US" sz="20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ompass on a paper&#10;&#10;Description automatically generated">
            <a:extLst>
              <a:ext uri="{FF2B5EF4-FFF2-40B4-BE49-F238E27FC236}">
                <a16:creationId xmlns:a16="http://schemas.microsoft.com/office/drawing/2014/main" id="{7FBD92E5-42E5-1450-B662-83A6065FC6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171" r="12229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25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857C63-DA0D-548E-49B8-2080E718D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000" dirty="0"/>
              <a:t>Basic Commands – File Operations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0D375-E4B1-FF32-A1DA-FE51B6DA8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n-US" sz="2400"/>
              <a:t>cp &lt;source&gt; &lt;Destination&gt; (Copy)</a:t>
            </a:r>
          </a:p>
          <a:p>
            <a:r>
              <a:rPr lang="en-US" sz="2400"/>
              <a:t>mv &lt;source&gt; &lt;Destination&gt; (Move/Rename)</a:t>
            </a:r>
          </a:p>
          <a:p>
            <a:r>
              <a:rPr lang="en-US" sz="2400"/>
              <a:t>rm &lt;file&gt; (Remove/Delete)</a:t>
            </a:r>
          </a:p>
          <a:p>
            <a:r>
              <a:rPr lang="en-US" sz="2400"/>
              <a:t>touch &lt;file&gt; (Create files)</a:t>
            </a:r>
          </a:p>
          <a:p>
            <a:r>
              <a:rPr lang="en-US" sz="2400"/>
              <a:t>cat (</a:t>
            </a:r>
            <a:r>
              <a:rPr lang="en-US" sz="2400" b="0" i="0">
                <a:effectLst/>
                <a:latin typeface="Google Sans"/>
              </a:rPr>
              <a:t>concatenate/print files)</a:t>
            </a:r>
          </a:p>
          <a:p>
            <a:r>
              <a:rPr lang="en-US" sz="2400">
                <a:latin typeface="Google Sans"/>
              </a:rPr>
              <a:t>nano &lt;file&gt; (open file to edit)</a:t>
            </a:r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30848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F0299D-6441-2481-2192-BB813D941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C34CC9-6F8D-DEC9-78DA-76486E709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4200" dirty="0"/>
              <a:t>Basic Commands – System Information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DE809-77F5-4B20-EF9C-C0BE487D2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n-US" sz="2400"/>
              <a:t>whoami (current user)</a:t>
            </a:r>
          </a:p>
          <a:p>
            <a:r>
              <a:rPr lang="en-US" sz="2400"/>
              <a:t>who (current users logged in)</a:t>
            </a:r>
          </a:p>
          <a:p>
            <a:r>
              <a:rPr lang="en-US" sz="2400"/>
              <a:t>top (real-time system's performance)</a:t>
            </a:r>
          </a:p>
          <a:p>
            <a:r>
              <a:rPr lang="en-US" sz="2400"/>
              <a:t>df (Disk Free – disk used/remaining)</a:t>
            </a:r>
          </a:p>
        </p:txBody>
      </p:sp>
    </p:spTree>
    <p:extLst>
      <p:ext uri="{BB962C8B-B14F-4D97-AF65-F5344CB8AC3E}">
        <p14:creationId xmlns:p14="http://schemas.microsoft.com/office/powerpoint/2010/main" val="1174778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F10B39-23B7-926A-B04E-927E3B884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/>
              <a:t>Linux File Permissions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diagram of a file permission&#10;&#10;Description automatically generated">
            <a:extLst>
              <a:ext uri="{FF2B5EF4-FFF2-40B4-BE49-F238E27FC236}">
                <a16:creationId xmlns:a16="http://schemas.microsoft.com/office/drawing/2014/main" id="{5F37396F-7351-D279-4706-F8EFEE1F3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634" t="18653" r="36428" b="21497"/>
          <a:stretch/>
        </p:blipFill>
        <p:spPr>
          <a:xfrm>
            <a:off x="400283" y="2895292"/>
            <a:ext cx="4749861" cy="2581681"/>
          </a:xfr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7DF0B7A-EC3B-B3EB-F33D-319FE55D72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6" r="4" b="2809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13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DE63B6-A6F3-2510-8C8A-5EC13673D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62D82F-6A3E-34B9-F909-51BE14099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3800"/>
              <a:t>Basic Commands – Owners and Permissions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C693E-8FBF-3D2D-76A6-C8682A9B9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n-US" sz="2400" dirty="0" err="1"/>
              <a:t>chmod</a:t>
            </a:r>
            <a:r>
              <a:rPr lang="en-US" sz="2400" dirty="0"/>
              <a:t> &lt;permission&gt; &lt;file&gt; (change file permissions)</a:t>
            </a:r>
          </a:p>
          <a:p>
            <a:r>
              <a:rPr lang="en-US" sz="2400" dirty="0" err="1"/>
              <a:t>chown</a:t>
            </a:r>
            <a:r>
              <a:rPr lang="en-US" sz="2400" dirty="0"/>
              <a:t> &lt;user&gt;:&lt;group&gt; &lt;file&gt; (change file owner and group) </a:t>
            </a:r>
          </a:p>
        </p:txBody>
      </p:sp>
    </p:spTree>
    <p:extLst>
      <p:ext uri="{BB962C8B-B14F-4D97-AF65-F5344CB8AC3E}">
        <p14:creationId xmlns:p14="http://schemas.microsoft.com/office/powerpoint/2010/main" val="2106160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476</Words>
  <Application>Microsoft Macintosh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Google Sans</vt:lpstr>
      <vt:lpstr>Office Theme</vt:lpstr>
      <vt:lpstr>Lecture 2 – CLI</vt:lpstr>
      <vt:lpstr>What is the Command Line Interface (CLI)?</vt:lpstr>
      <vt:lpstr>Operating System Philosophy: A Meme Perspective</vt:lpstr>
      <vt:lpstr>Anatomy of a command </vt:lpstr>
      <vt:lpstr>Basic Commands - Navigation</vt:lpstr>
      <vt:lpstr>Basic Commands – File Operations</vt:lpstr>
      <vt:lpstr>Basic Commands – System Information</vt:lpstr>
      <vt:lpstr>Linux File Permissions</vt:lpstr>
      <vt:lpstr>Basic Commands – Owners and Permissions</vt:lpstr>
      <vt:lpstr>Redirection and Pipelines</vt:lpstr>
      <vt:lpstr>Shortcuts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Sebastian Hayes</dc:creator>
  <cp:lastModifiedBy>Sebastian Hayes</cp:lastModifiedBy>
  <cp:revision>1</cp:revision>
  <dcterms:created xsi:type="dcterms:W3CDTF">2024-11-26T19:25:01Z</dcterms:created>
  <dcterms:modified xsi:type="dcterms:W3CDTF">2024-11-26T21:51:06Z</dcterms:modified>
</cp:coreProperties>
</file>