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59" r:id="rId5"/>
    <p:sldId id="257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/>
    <p:restoredTop sz="94719"/>
  </p:normalViewPr>
  <p:slideViewPr>
    <p:cSldViewPr snapToGrid="0">
      <p:cViewPr varScale="1">
        <p:scale>
          <a:sx n="138" d="100"/>
          <a:sy n="138" d="100"/>
        </p:scale>
        <p:origin x="176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81FE7-D452-D210-2AD8-E1DD92FB74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4471B6-0274-A8F4-4B8C-B82C583A2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49929-4587-554F-F47E-57D64CEB4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2553-DDCB-6542-B680-A4750B344B60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91D16-B91D-A512-09A4-7F142B205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AADA9-6F03-BA07-4104-36DDDCC3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9DF2-E2D1-AD40-B2BC-4F547657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5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FE855-FC73-42CA-2400-8F27BCA4B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EAEF87-E8FF-53F7-0353-5D400AF02D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D8B96-588F-000F-703D-4CD4589D6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2553-DDCB-6542-B680-A4750B344B60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BD1CD-1473-64A0-A1CF-854B93594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46A98-3D4C-FA57-F30A-175DC16D8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9DF2-E2D1-AD40-B2BC-4F547657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97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69F929-BBE0-6A3D-4301-13CDB0A114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58C76E-79F0-3F6C-E2B3-52C248C4FF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BA8D1-4480-453E-A888-1074433DA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2553-DDCB-6542-B680-A4750B344B60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26965-17BC-DCBD-BAD1-EC6422FAE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1D3E1-2F4C-83DE-9308-C1715FA77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9DF2-E2D1-AD40-B2BC-4F547657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4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DF557-CF86-C834-DD92-EC2C167ED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08BFF-F425-81C5-3862-992F1BCB7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F099E-D021-214A-1C0E-C1232F0D5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2553-DDCB-6542-B680-A4750B344B60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12FE3-B394-0706-FF98-C12F805F1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D178E-E757-772B-ECBA-D98391251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9DF2-E2D1-AD40-B2BC-4F547657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17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24E95-2D56-4F99-BF48-676232B2A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45E7D-CB09-C8CA-A6C2-EA13E218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DBB1C-58C9-9B3C-818F-9E6B2B3A9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2553-DDCB-6542-B680-A4750B344B60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938A9-78F1-F740-971E-C8092F948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3003B-56CE-DB12-32F3-B4F643A44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9DF2-E2D1-AD40-B2BC-4F547657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33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BB495-46BC-AE94-9E95-0668A70D0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73554-E57F-9FBF-0B92-55CF15B3A5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82EFD-2B9E-484A-8DC1-5F0947B10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0CD8EF-883F-C191-2589-36BA27655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2553-DDCB-6542-B680-A4750B344B60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B82C9F-93DB-BD8D-D901-FE147944A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DBFF0-11EF-4C4B-66A2-4F1E5E3DE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9DF2-E2D1-AD40-B2BC-4F547657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4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D9203-A4A2-BC03-0F59-7C8CCA183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A4491-8CF2-977A-A28F-2D8D3E0D3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CE59C7-537A-6145-4EA3-B6896F652B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BC057E-44D7-0DFE-5BD2-65D0799B3D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B24F61-A770-85FB-B8F8-EF92151AEF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D5EE88-DB1B-2163-8F4A-626E8A592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2553-DDCB-6542-B680-A4750B344B60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C56A86-10E3-4452-7F0E-C0B7C6A41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C97AE0-B3A7-3413-225C-6640FAF63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9DF2-E2D1-AD40-B2BC-4F547657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15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2AAB2-5746-E5DF-D1CA-3D8D3D289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683DBD-FAAC-F5D3-6473-6250D278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2553-DDCB-6542-B680-A4750B344B60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6EAD88-52D7-FDCF-9FEA-0FD8D0910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BD2101-2813-7EB1-5DAA-9566EC307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9DF2-E2D1-AD40-B2BC-4F547657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05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BC86AA-3BD4-6436-8FB8-E380CB12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2553-DDCB-6542-B680-A4750B344B60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93A267-B337-C0FD-E170-8F18C93AE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E7C4F-EC41-CC01-E5BA-6BF26B447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9DF2-E2D1-AD40-B2BC-4F547657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1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75C9D-03C1-93E1-F0D7-2EC859DCD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71962-D7DF-D1E0-51B2-A77765984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4D8566-5E60-F729-7F67-E7DCEA53A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B11EE-3A37-012D-B426-6F479D522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2553-DDCB-6542-B680-A4750B344B60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F65675-9603-5F86-FAF3-4A3505B8C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A118A-3ECC-67E8-2A25-8CFAA328D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9DF2-E2D1-AD40-B2BC-4F547657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6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0326-9494-87AF-3A73-0035A4C82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0B6B19-E4DD-74F0-D7F7-7A89A481BD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85A227-A807-538F-BDE2-EC63B1288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5E77D-FD84-CEA2-3B3B-0A6A4E149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2553-DDCB-6542-B680-A4750B344B60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EED49D-3EBD-8533-CDB8-0C8FEE3F9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05F16C-AE1F-6A5D-12D4-602124BE7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9DF2-E2D1-AD40-B2BC-4F547657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22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670081-2CA0-6200-F609-A7B70C03F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3169B-2DA5-604D-DC75-6E0BD18FE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52984-28CB-5C5F-96D9-65F57AA0E8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E82553-DDCB-6542-B680-A4750B344B60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08434-0F02-F740-1149-2579EBAF45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78C7C-28B2-B476-429A-BE8D0D7FF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759DF2-E2D1-AD40-B2BC-4F547657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3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804BCA-330C-149E-48A6-14AF8E354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>
            <a:normAutofit/>
          </a:bodyPr>
          <a:lstStyle/>
          <a:p>
            <a:pPr algn="l"/>
            <a:r>
              <a:rPr lang="en-US" sz="6100" dirty="0"/>
              <a:t>Lecture 5 – Secure Shell (SSH)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345966-0E2B-A7A1-1043-F88DE3C0DA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/>
          </a:bodyPr>
          <a:lstStyle/>
          <a:p>
            <a:pPr algn="l"/>
            <a:r>
              <a:rPr lang="en-US"/>
              <a:t>IT&amp;C 515R – Applications of Cybersecurity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omic strip of a person using a computer&#10;&#10;Description automatically generated">
            <a:extLst>
              <a:ext uri="{FF2B5EF4-FFF2-40B4-BE49-F238E27FC236}">
                <a16:creationId xmlns:a16="http://schemas.microsoft.com/office/drawing/2014/main" id="{42D13B2B-D89A-1D57-D573-7FCEC8897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277954"/>
            <a:ext cx="7214616" cy="427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30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D0AACA-8C55-F18E-B9DD-09B631CFB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 dirty="0"/>
              <a:t>What is Secure Shell (SSH)?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9B373-5E4D-1F22-8879-EE53CCDC6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373745"/>
            <a:ext cx="4530898" cy="3865214"/>
          </a:xfrm>
        </p:spPr>
        <p:txBody>
          <a:bodyPr anchor="ctr">
            <a:normAutofit/>
          </a:bodyPr>
          <a:lstStyle/>
          <a:p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SSH is a cryptographic network protocol used for securely operating network services over an unsecured network. It provides a secure channel for communication between a client and a server.</a:t>
            </a:r>
          </a:p>
          <a:p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Key Features of SSH</a:t>
            </a:r>
          </a:p>
          <a:p>
            <a:pPr lvl="1"/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Encrypted Communication</a:t>
            </a:r>
          </a:p>
          <a:p>
            <a:pPr lvl="1"/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Remote Command Execution</a:t>
            </a:r>
          </a:p>
          <a:p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Real-World Applications</a:t>
            </a:r>
            <a:endParaRPr lang="en-US" sz="16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Server Management</a:t>
            </a:r>
          </a:p>
          <a:p>
            <a:pPr lvl="1"/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File Transfers</a:t>
            </a:r>
          </a:p>
          <a:p>
            <a:pPr lvl="1"/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Remote Automation</a:t>
            </a:r>
          </a:p>
          <a:p>
            <a:pPr lvl="1"/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Secure Tunneling</a:t>
            </a:r>
          </a:p>
        </p:txBody>
      </p:sp>
      <p:pic>
        <p:nvPicPr>
          <p:cNvPr id="4" name="Picture 3" descr="A person with braids smiling&#10;&#10;Description automatically generated">
            <a:extLst>
              <a:ext uri="{FF2B5EF4-FFF2-40B4-BE49-F238E27FC236}">
                <a16:creationId xmlns:a16="http://schemas.microsoft.com/office/drawing/2014/main" id="{56D7B566-9AA8-B122-F8BD-2D978BA01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532" y="2628910"/>
            <a:ext cx="5150277" cy="342493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31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6B9524-0423-3FC3-2208-260738180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/>
              <a:t>SSH Components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45F60-29B8-69E5-D9E4-76797405D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pPr marL="0" marR="0"/>
            <a:r>
              <a:rPr lang="en-US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Client: Initiates connections.</a:t>
            </a:r>
          </a:p>
          <a:p>
            <a:pPr marL="0" marR="0"/>
            <a:r>
              <a:rPr lang="en-US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Server: Handles requests.</a:t>
            </a:r>
          </a:p>
          <a:p>
            <a:pPr marL="0" marR="0"/>
            <a:r>
              <a:rPr lang="en-US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Service: `sshd` (OpenSSH Daemon)</a:t>
            </a:r>
          </a:p>
          <a:p>
            <a:endParaRPr lang="en-US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EEFCCA-C2B7-3B7A-D595-5E550899A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532" y="2673975"/>
            <a:ext cx="5150277" cy="333480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49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03CF2DDE-833B-D06D-AD8F-5EABA9B651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2234" b="2"/>
          <a:stretch/>
        </p:blipFill>
        <p:spPr>
          <a:xfrm>
            <a:off x="-1" y="1376689"/>
            <a:ext cx="7574486" cy="5481312"/>
          </a:xfrm>
          <a:prstGeom prst="rect">
            <a:avLst/>
          </a:prstGeom>
        </p:spPr>
      </p:pic>
      <p:pic>
        <p:nvPicPr>
          <p:cNvPr id="10" name="Picture 9" descr="A collage of two people&#10;&#10;Description automatically generated">
            <a:extLst>
              <a:ext uri="{FF2B5EF4-FFF2-40B4-BE49-F238E27FC236}">
                <a16:creationId xmlns:a16="http://schemas.microsoft.com/office/drawing/2014/main" id="{F1684E06-A60C-26CE-777E-AC8EF475BA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992" r="1" b="6431"/>
          <a:stretch/>
        </p:blipFill>
        <p:spPr>
          <a:xfrm>
            <a:off x="7574491" y="1376689"/>
            <a:ext cx="4617509" cy="548131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DB035F4-535B-5F8E-E737-42F576F74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12192000" cy="13766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631EC-B32E-F9A0-CF29-B48FBAFAE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7" y="229547"/>
            <a:ext cx="7004647" cy="9175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SSH Key Based Authentication</a:t>
            </a:r>
          </a:p>
        </p:txBody>
      </p:sp>
    </p:spTree>
    <p:extLst>
      <p:ext uri="{BB962C8B-B14F-4D97-AF65-F5344CB8AC3E}">
        <p14:creationId xmlns:p14="http://schemas.microsoft.com/office/powerpoint/2010/main" val="2486328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E2664-C9BE-73C2-F465-BD238BE57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/>
              <a:t>SSH Configuration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D26F06CA-178F-5E3C-B26D-D40043769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en-US" sz="1900" dirty="0"/>
              <a:t>Server Configuration File (`/</a:t>
            </a:r>
            <a:r>
              <a:rPr lang="en-US" sz="1900" dirty="0" err="1"/>
              <a:t>etc</a:t>
            </a:r>
            <a:r>
              <a:rPr lang="en-US" sz="1900" dirty="0"/>
              <a:t>/ssh/</a:t>
            </a:r>
            <a:r>
              <a:rPr lang="en-US" sz="1900" dirty="0" err="1"/>
              <a:t>sshd_config</a:t>
            </a:r>
            <a:r>
              <a:rPr lang="en-US" sz="1900" dirty="0"/>
              <a:t>`)</a:t>
            </a:r>
          </a:p>
          <a:p>
            <a:r>
              <a:rPr lang="en-US" sz="1900" dirty="0"/>
              <a:t>Key options:</a:t>
            </a:r>
          </a:p>
          <a:p>
            <a:pPr lvl="1"/>
            <a:r>
              <a:rPr lang="en-US" sz="1900" dirty="0" err="1"/>
              <a:t>PermitRootLogin</a:t>
            </a:r>
            <a:r>
              <a:rPr lang="en-US" sz="1900" dirty="0"/>
              <a:t>: Disable root access.</a:t>
            </a:r>
          </a:p>
          <a:p>
            <a:pPr lvl="1"/>
            <a:r>
              <a:rPr lang="en-US" sz="1900" dirty="0" err="1"/>
              <a:t>PasswordAuthentication</a:t>
            </a:r>
            <a:r>
              <a:rPr lang="en-US" sz="1900" dirty="0"/>
              <a:t>: Enable or disable password-based logins.</a:t>
            </a:r>
          </a:p>
          <a:p>
            <a:pPr lvl="1"/>
            <a:r>
              <a:rPr lang="en-US" sz="1900" dirty="0" err="1"/>
              <a:t>MaxAuthTries</a:t>
            </a:r>
            <a:r>
              <a:rPr lang="en-US" sz="1900" dirty="0"/>
              <a:t>: Limit login attempts.</a:t>
            </a:r>
          </a:p>
          <a:p>
            <a:pPr lvl="1"/>
            <a:r>
              <a:rPr lang="en-US" sz="1900" dirty="0" err="1"/>
              <a:t>MaxSessions</a:t>
            </a:r>
            <a:r>
              <a:rPr lang="en-US" sz="1900" dirty="0"/>
              <a:t>: Maximum number of concurrent SSH sessions</a:t>
            </a:r>
          </a:p>
          <a:p>
            <a:pPr lvl="1"/>
            <a:endParaRPr lang="en-US" sz="1900" dirty="0"/>
          </a:p>
        </p:txBody>
      </p:sp>
      <p:pic>
        <p:nvPicPr>
          <p:cNvPr id="13" name="Picture 12" descr="A person with long hair and beard&#10;&#10;Description automatically generated">
            <a:extLst>
              <a:ext uri="{FF2B5EF4-FFF2-40B4-BE49-F238E27FC236}">
                <a16:creationId xmlns:a16="http://schemas.microsoft.com/office/drawing/2014/main" id="{D458EDDD-DED8-DB19-1854-C03153368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532" y="2822045"/>
            <a:ext cx="5150277" cy="303866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00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E27B51-7935-7709-523A-11D81EF1E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05938C-E26F-111B-AC45-C120D7D52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/>
              <a:t>SSH Configuration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1B08382-21F1-624F-40BC-1C4AA4386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407" y="2608745"/>
            <a:ext cx="4530898" cy="3639450"/>
          </a:xfrm>
        </p:spPr>
        <p:txBody>
          <a:bodyPr anchor="ctr">
            <a:normAutofit/>
          </a:bodyPr>
          <a:lstStyle/>
          <a:p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Generate Key command: `ssh-keygen -t </a:t>
            </a:r>
            <a:r>
              <a:rPr lang="en-US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rsa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`</a:t>
            </a:r>
          </a:p>
          <a:p>
            <a:pPr lvl="1"/>
            <a:r>
              <a:rPr lang="en-US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NEVER generate the key on the remote host. The private key should never be on the remote host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0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Copy key to the remote host `ssh-copy-id </a:t>
            </a:r>
            <a:r>
              <a:rPr lang="en-US" sz="20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user@server</a:t>
            </a:r>
            <a:r>
              <a:rPr lang="en-US" sz="20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`</a:t>
            </a:r>
            <a:endParaRPr lang="en-US" sz="2000" dirty="0"/>
          </a:p>
        </p:txBody>
      </p:sp>
      <p:pic>
        <p:nvPicPr>
          <p:cNvPr id="3" name="Picture 2" descr="A person smiling and holding a small device&#10;&#10;Description automatically generated">
            <a:extLst>
              <a:ext uri="{FF2B5EF4-FFF2-40B4-BE49-F238E27FC236}">
                <a16:creationId xmlns:a16="http://schemas.microsoft.com/office/drawing/2014/main" id="{0B6EA9FE-37AC-581A-3B14-4AFFD953C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532" y="2892862"/>
            <a:ext cx="5150277" cy="289703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27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B19D8C-53CE-0057-1346-E4C8D7AC6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0448E8-86B9-0D67-32AE-B265B4C65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/>
              <a:t>Troubleshooting SSH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1117EE-0A5E-0C87-FCB5-739A122F1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pPr marL="0" marR="0"/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Common Issues</a:t>
            </a:r>
          </a:p>
          <a:p>
            <a:pPr marL="457200" lvl="1"/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Port blocking by firewall.</a:t>
            </a:r>
          </a:p>
          <a:p>
            <a:pPr marL="457200" lvl="1"/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Incorrect permissions on `.ssh` directory or `</a:t>
            </a:r>
            <a:r>
              <a:rPr lang="en-US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authorized_keys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` file</a:t>
            </a:r>
          </a:p>
          <a:p>
            <a:pPr marL="457200" lvl="1"/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yntax errors in conf files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baby with a serious face&#10;&#10;Description automatically generated">
            <a:extLst>
              <a:ext uri="{FF2B5EF4-FFF2-40B4-BE49-F238E27FC236}">
                <a16:creationId xmlns:a16="http://schemas.microsoft.com/office/drawing/2014/main" id="{664387D4-F236-7E6E-2826-56ED1F5AA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532" y="2626335"/>
            <a:ext cx="5150277" cy="3430084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79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BB5C6-6E91-2B67-0DF5-EE50CD57B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/>
              <a:t>Questions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0EAFE-721D-0A36-47B9-EAEFD417F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endParaRPr lang="en-US" sz="2000"/>
          </a:p>
        </p:txBody>
      </p:sp>
      <p:pic>
        <p:nvPicPr>
          <p:cNvPr id="7" name="Graphic 6" descr="Help">
            <a:extLst>
              <a:ext uri="{FF2B5EF4-FFF2-40B4-BE49-F238E27FC236}">
                <a16:creationId xmlns:a16="http://schemas.microsoft.com/office/drawing/2014/main" id="{B01EBB43-61DE-C4DD-83A5-BEB746296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9548" y="2484255"/>
            <a:ext cx="3714244" cy="371424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49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216</Words>
  <Application>Microsoft Macintosh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Lecture 5 – Secure Shell (SSH)</vt:lpstr>
      <vt:lpstr>What is Secure Shell (SSH)?</vt:lpstr>
      <vt:lpstr>SSH Components</vt:lpstr>
      <vt:lpstr>SSH Key Based Authentication</vt:lpstr>
      <vt:lpstr>SSH Configuration</vt:lpstr>
      <vt:lpstr>SSH Configuration</vt:lpstr>
      <vt:lpstr>Troubleshooting SSH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Sebastian Hayes</dc:creator>
  <cp:lastModifiedBy>Sebastian Hayes</cp:lastModifiedBy>
  <cp:revision>2</cp:revision>
  <dcterms:created xsi:type="dcterms:W3CDTF">2024-11-26T23:56:04Z</dcterms:created>
  <dcterms:modified xsi:type="dcterms:W3CDTF">2024-11-27T02:51:49Z</dcterms:modified>
</cp:coreProperties>
</file>